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5" r:id="rId3"/>
    <p:sldMasterId id="2147483706" r:id="rId4"/>
    <p:sldMasterId id="214748370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f60bfa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f60bfa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ff1c4db3c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ff1c4db3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f1c4db3c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f1c4db3c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f1c4db3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f1c4db3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f1c4db3c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f1c4db3c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f1c4db3c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ff1c4db3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f1c4db3c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f1c4db3c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f1c4db3c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f1c4db3c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ff1c4db3c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ff1c4db3c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f1c4db3c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f1c4db3c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f1c4db3c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f1c4db3c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f1c4db3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f1c4db3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f1c4db3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f1c4db3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f1c4db3c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ff1c4db3c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f1c4db3c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ff1c4db3c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ff1c4db3c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ff1c4db3c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ff1c4db3c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ff1c4db3c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f1c4db3c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ff1c4db3c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ff1c4db3c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ff1c4db3c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ff1c4db3c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ff1c4db3c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f1c4db3c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ff1c4db3c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f1c4db3c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ff1c4db3c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f1c4db3c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f1c4db3c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ff1c4db3c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1ff1c4db3c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f1c4db3c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ff1c4db3c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ff1c4db3c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ff1c4db3c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ff1c4db3c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ff1c4db3c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f1c4db3ca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f1c4db3c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ff1c4db3c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ff1c4db3c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ff1c4db3c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ff1c4db3c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ff1c4db3c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ff1c4db3c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ff1c4db3c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ff1c4db3c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ff1c4db3c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ff1c4db3c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f1c4db3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f1c4db3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ff1c4db3c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ff1c4db3c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ff1c4db3c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ff1c4db3c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ff1c4db3c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ff1c4db3c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ff1c4db3c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ff1c4db3c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ff1c4db3c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ff1c4db3c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ff1c4db3c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ff1c4db3c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ff1c4db3c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ff1c4db3c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f1c4db3ca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f1c4db3ca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ff1c4db3ca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ff1c4db3c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ff1c4db3ca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ff1c4db3ca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f1c4db3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f1c4db3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f1c4db3c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f1c4db3c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ff1c4db3ca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ff1c4db3ca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ff1c4db3ca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ff1c4db3c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ff1c4db3ca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ff1c4db3c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ff1c4db3ca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ff1c4db3ca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ff1c4db3c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ff1c4db3c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ff1c4db3c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ff1c4db3c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ff1c4db3ca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ff1c4db3ca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ff1c4db3ca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ff1c4db3c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ff1c4db3ca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ff1c4db3c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f1c4db3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f1c4db3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ff1c4db3c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ff1c4db3c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03030017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0303001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03030017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03030017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03030017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03030017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03030017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03030017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030300177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030300177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030300177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030300177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03030017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03030017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03030017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03030017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03030017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03030017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f1c4db3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f1c4db3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03030017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03030017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030300177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030300177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03030017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03030017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03030017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03030017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030300177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030300177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5f60bfa7e3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5f60bfa7e3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f1c4db3c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f1c4db3c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f1c4db3c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f1c4db3c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Subtítulo 1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556784" y="4749851"/>
            <a:ext cx="548700" cy="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r">
              <a:buNone/>
              <a:defRPr sz="1300">
                <a:solidFill>
                  <a:srgbClr val="131A2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branco">
  <p:cSld name="TITLE_AND_BODY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748750" y="4838750"/>
            <a:ext cx="313800" cy="1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" name="Google Shape;9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8" name="Google Shape;11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38" name="Google Shape;138;p36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139" name="Google Shape;139;p36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ndo branco">
  <p:cSld name="TITLE_AND_BOD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748750" y="4838750"/>
            <a:ext cx="313800" cy="1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5" name="Google Shape;145;p38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146" name="Google Shape;146;p38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47" name="Google Shape;147;p3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9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0" name="Google Shape;150;p39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151" name="Google Shape;151;p39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158" name="Google Shape;158;p41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9" name="Google Shape;159;p41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3">
  <p:cSld name="TITLE_1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2" name="Google Shape;162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452438" y="1845316"/>
            <a:ext cx="823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_1">
  <p:cSld name="TITLE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44"/>
          <p:cNvSpPr txBox="1"/>
          <p:nvPr>
            <p:ph idx="12" type="sldNum"/>
          </p:nvPr>
        </p:nvSpPr>
        <p:spPr>
          <a:xfrm>
            <a:off x="8472458" y="4663217"/>
            <a:ext cx="548700" cy="1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5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18" name="Google Shape;218;p57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219" name="Google Shape;219;p57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20" name="Google Shape;220;p5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 txBox="1"/>
          <p:nvPr>
            <p:ph type="title"/>
          </p:nvPr>
        </p:nvSpPr>
        <p:spPr>
          <a:xfrm>
            <a:off x="452436" y="1700213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223" name="Google Shape;223;p58"/>
          <p:cNvSpPr txBox="1"/>
          <p:nvPr>
            <p:ph idx="12" type="sldNum"/>
          </p:nvPr>
        </p:nvSpPr>
        <p:spPr>
          <a:xfrm>
            <a:off x="4500562" y="4906962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4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0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28" name="Google Shape;228;p60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4400"/>
              <a:buFont typeface="Arial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700"/>
              <a:buNone/>
              <a:defRPr/>
            </a:lvl9pPr>
          </a:lstStyle>
          <a:p/>
        </p:txBody>
      </p:sp>
      <p:sp>
        <p:nvSpPr>
          <p:cNvPr id="229" name="Google Shape;229;p60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1A23"/>
              </a:buClr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131A23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30" name="Google Shape;230;p60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brilliantexperience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58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youtube.com/watch?v=1GrXncjN_NQ" TargetMode="External"/><Relationship Id="rId4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Relationship Id="rId4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Relationship Id="rId4" Type="http://schemas.openxmlformats.org/officeDocument/2006/relationships/image" Target="../media/image4.png"/><Relationship Id="rId5" Type="http://schemas.openxmlformats.org/officeDocument/2006/relationships/image" Target="../media/image1.jpg"/><Relationship Id="rId6" Type="http://schemas.openxmlformats.org/officeDocument/2006/relationships/image" Target="../media/image46.png"/><Relationship Id="rId7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1"/>
          <p:cNvSpPr txBox="1"/>
          <p:nvPr/>
        </p:nvSpPr>
        <p:spPr>
          <a:xfrm>
            <a:off x="1874300" y="1724525"/>
            <a:ext cx="4345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rgbClr val="FF5438"/>
                </a:solidFill>
                <a:latin typeface="Proxima Nova"/>
                <a:ea typeface="Proxima Nova"/>
                <a:cs typeface="Proxima Nova"/>
                <a:sym typeface="Proxima Nova"/>
              </a:rPr>
              <a:t>USER </a:t>
            </a:r>
            <a:endParaRPr b="1" sz="5500">
              <a:solidFill>
                <a:srgbClr val="FF54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</a:t>
            </a:r>
            <a:endParaRPr b="1" sz="5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61"/>
          <p:cNvSpPr txBox="1"/>
          <p:nvPr/>
        </p:nvSpPr>
        <p:spPr>
          <a:xfrm>
            <a:off x="1914100" y="3710700"/>
            <a:ext cx="206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3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38" name="Google Shape;238;p61"/>
          <p:cNvPicPr preferRelativeResize="0"/>
          <p:nvPr/>
        </p:nvPicPr>
        <p:blipFill rotWithShape="1">
          <a:blip r:embed="rId4">
            <a:alphaModFix/>
          </a:blip>
          <a:srcRect b="62730" l="-43670" r="43670" t="-6273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61"/>
          <p:cNvPicPr preferRelativeResize="0"/>
          <p:nvPr/>
        </p:nvPicPr>
        <p:blipFill rotWithShape="1">
          <a:blip r:embed="rId5">
            <a:alphaModFix/>
          </a:blip>
          <a:srcRect b="0" l="0" r="53038" t="0"/>
          <a:stretch/>
        </p:blipFill>
        <p:spPr>
          <a:xfrm>
            <a:off x="6926919" y="4205925"/>
            <a:ext cx="2090949" cy="9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0"/>
          <p:cNvSpPr txBox="1"/>
          <p:nvPr/>
        </p:nvSpPr>
        <p:spPr>
          <a:xfrm>
            <a:off x="795450" y="0"/>
            <a:ext cx="76311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 que podemos fazer é "</a:t>
            </a:r>
            <a:r>
              <a:rPr i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provocar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" estímulos intencionalmente contextuais para os usuários.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Acionaremos sua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memória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a partir do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reconhecimento da similaridade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nos ajudando a compreender lógicas de navegação de determinados grupos de usuários e como eles pré compreendem o mundo.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 esse filtro dos grupos de usuário, dentro de planejamentos digitais, conseguimos definir todas as decisões de projeto, desde a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hierarquização do conteúdo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definição de menus 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 outros elementos de interface.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Reforçando, cada pessoa tem seu próprio modelo mental que é resultado de todas as suas experiências, história de vida e situações.</a:t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21" name="Google Shape;321;p7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7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7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7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1"/>
          <p:cNvSpPr txBox="1"/>
          <p:nvPr/>
        </p:nvSpPr>
        <p:spPr>
          <a:xfrm>
            <a:off x="845400" y="1265400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COMO PROVOCAR E DAR UMA PISTA UTILIZANDO O CONCEITO DE "AFFORDANCE"</a:t>
            </a:r>
            <a:endParaRPr b="1" sz="3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0" name="Google Shape;330;p71"/>
          <p:cNvSpPr txBox="1"/>
          <p:nvPr/>
        </p:nvSpPr>
        <p:spPr>
          <a:xfrm>
            <a:off x="6654475" y="2675600"/>
            <a:ext cx="70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71"/>
          <p:cNvPicPr preferRelativeResize="0"/>
          <p:nvPr/>
        </p:nvPicPr>
        <p:blipFill rotWithShape="1">
          <a:blip r:embed="rId3">
            <a:alphaModFix amt="26000"/>
          </a:blip>
          <a:srcRect b="0" l="-80799" r="0" t="0"/>
          <a:stretch/>
        </p:blipFill>
        <p:spPr>
          <a:xfrm>
            <a:off x="-252425" y="0"/>
            <a:ext cx="92995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7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7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7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7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2"/>
          <p:cNvSpPr txBox="1"/>
          <p:nvPr/>
        </p:nvSpPr>
        <p:spPr>
          <a:xfrm>
            <a:off x="795450" y="0"/>
            <a:ext cx="76311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nada mais é que um objeto que não precisa de explicação para ser usado dentro do universo do nosso cotidiano. </a:t>
            </a:r>
            <a:r>
              <a:rPr b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Quanto maior o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</a:t>
            </a:r>
            <a:r>
              <a:rPr b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melhor sua usabilidade.</a:t>
            </a:r>
            <a:br>
              <a:rPr b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endParaRPr b="1"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"Com base nos conceitos vistos até agora, podemos refletir e analisar as variáveis da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experiência do usuário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sob um ponto de vista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estratégico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antes de abordar questões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táticas e objetivas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propriamente ditas, da construção das telas (interfaces). Desta forma, separamos e diferenciamos problemas de usabilidade (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conforto e adequação cognitiva na interação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) de problemas conceituais e de mercado, relativos ao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posicionamento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b="1"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ciclo de vida do produto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(modelo mental)." — Donald A . Norman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1" name="Google Shape;341;p7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7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7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7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3"/>
          <p:cNvSpPr txBox="1"/>
          <p:nvPr/>
        </p:nvSpPr>
        <p:spPr>
          <a:xfrm>
            <a:off x="630000" y="0"/>
            <a:ext cx="82944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Para melhor entender sobre os 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affordances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Norman dividiu em dois tipos básicos: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7493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Affordances reais: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são as pistas concretas e diretas de como objeto ou interface se comporta e como ele é utilizado. Exemplos: teclado de computador, mouse, deslizar componentes para o lado, flechas e suas direções para passar para o próximo item, etc;</a:t>
            </a:r>
            <a:b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endParaRPr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749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Affordances percebidas: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são as pistas abstratas ou escondidas de como utilizar artefatos dentro da interface. Exemplo: os links quando mudam as cores ao passar o mouse, menu com sub-menu que possuem setas que identificam ter mais opções de navegação, ícone de 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mais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que identifica que possui conteúdo escondido, dando a impressão de uma sanfona (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accordeon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), call-to-actions que são repletos de </a:t>
            </a:r>
            <a:r>
              <a:rPr i="1"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affordances</a:t>
            </a:r>
            <a:r>
              <a:rPr lang="pt-BR" sz="16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etc.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0" name="Google Shape;350;p7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7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7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7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4"/>
          <p:cNvSpPr txBox="1"/>
          <p:nvPr/>
        </p:nvSpPr>
        <p:spPr>
          <a:xfrm>
            <a:off x="884400" y="289225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AS 6 MENTES DO UX DESIGN</a:t>
            </a:r>
            <a:b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b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experiência do usuário está diretamente relacionada a </a:t>
            </a:r>
            <a:r>
              <a:rPr b="1"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forma que o usuário se sente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 quais são as</a:t>
            </a:r>
            <a:r>
              <a:rPr b="1"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decisões que ele toma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porém, estas são apenas </a:t>
            </a:r>
            <a:r>
              <a:rPr b="1"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duas forças motivacionais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que dirigem a experiência. Segundo o </a:t>
            </a:r>
            <a:r>
              <a:rPr i="1"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UX Psychologist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John Whalen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fundador da </a:t>
            </a:r>
            <a:r>
              <a:rPr lang="pt-BR" sz="18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Brilliant Experience</a:t>
            </a:r>
            <a:r>
              <a:rPr lang="pt-BR" sz="1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— escritório especializado em Cognitive Design — existem ao todo seis forças que influenciam a experiência.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59" name="Google Shape;359;p7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7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7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7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75"/>
          <p:cNvPicPr preferRelativeResize="0"/>
          <p:nvPr/>
        </p:nvPicPr>
        <p:blipFill rotWithShape="1">
          <a:blip r:embed="rId3">
            <a:alphaModFix/>
          </a:blip>
          <a:srcRect b="0" l="20542" r="14076" t="11715"/>
          <a:stretch/>
        </p:blipFill>
        <p:spPr>
          <a:xfrm>
            <a:off x="2054950" y="256575"/>
            <a:ext cx="6063426" cy="460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7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7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7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75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6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7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79" name="Google Shape;379;p7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76"/>
          <p:cNvSpPr txBox="1"/>
          <p:nvPr/>
        </p:nvSpPr>
        <p:spPr>
          <a:xfrm>
            <a:off x="414800" y="1595050"/>
            <a:ext cx="667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PERSONAS</a:t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1" name="Google Shape;381;p76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7"/>
          <p:cNvSpPr txBox="1"/>
          <p:nvPr/>
        </p:nvSpPr>
        <p:spPr>
          <a:xfrm>
            <a:off x="884400" y="527150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Personas</a:t>
            </a: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são representações </a:t>
            </a: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concretas</a:t>
            </a: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dos </a:t>
            </a: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diferentes</a:t>
            </a: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tipos de pessoas para as quais o sistema ou serviço está sendo projetado. Personas devem ter um nome, alguns antecedentes e, o que é muito importante, algumas </a:t>
            </a: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metas </a:t>
            </a: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 </a:t>
            </a: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aspirações</a:t>
            </a: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endParaRPr sz="1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Alan Cooper introduziu a ideia de personas no final da década de 1990, e elas ganharam rápida aceitação como meio de captar </a:t>
            </a:r>
            <a:r>
              <a:rPr b="1" lang="pt-BR" sz="19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conhecimento sobre as pessoas às quais o sistema ou o serviço se destina.</a:t>
            </a:r>
            <a:endParaRPr b="1" sz="19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87" name="Google Shape;387;p7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7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7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7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8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8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98" name="Google Shape;398;p7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78"/>
          <p:cNvSpPr txBox="1"/>
          <p:nvPr/>
        </p:nvSpPr>
        <p:spPr>
          <a:xfrm>
            <a:off x="414800" y="1595050"/>
            <a:ext cx="6676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Personas de marketing, design - user e proto persona</a:t>
            </a:r>
            <a:endParaRPr sz="4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00" name="Google Shape;400;p78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9"/>
          <p:cNvSpPr txBox="1"/>
          <p:nvPr/>
        </p:nvSpPr>
        <p:spPr>
          <a:xfrm>
            <a:off x="969025" y="374425"/>
            <a:ext cx="82344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As Personas de Design</a:t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Personas de Design são mais focadas nos objetivos do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usuário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seu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comportamento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e pontos de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fricção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que possam existir na atual experiência. Consumo de mídia e preferências de compra ficam em segundo plano, já que o foco não é no marketing do produto.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Nesse tipo de persona é mais importante ainda garantir que tenha existido algum tipo de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pesquisa direta com consumidores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Quanto mais reais e mais específicos os insights que ajudam a “pintar o retrato” dessa persona, mais fácil para os designers, desenvolvedores, product owners e clientes entenderem e se identificarem com aquele personagem fictício.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06" name="Google Shape;406;p7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7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7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79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2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6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47" name="Google Shape;247;p6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62"/>
          <p:cNvSpPr txBox="1"/>
          <p:nvPr/>
        </p:nvSpPr>
        <p:spPr>
          <a:xfrm>
            <a:off x="414800" y="1595050"/>
            <a:ext cx="667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PSICOLOGIA COGNITIVA</a:t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9" name="Google Shape;249;p62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0"/>
          <p:cNvSpPr txBox="1"/>
          <p:nvPr>
            <p:ph type="title"/>
          </p:nvPr>
        </p:nvSpPr>
        <p:spPr>
          <a:xfrm>
            <a:off x="781625" y="415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ubik"/>
                <a:ea typeface="Rubik"/>
                <a:cs typeface="Rubik"/>
                <a:sym typeface="Rubik"/>
              </a:rPr>
              <a:t>PERSONA DA MARCA (BRAND PERSONA)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●"/>
            </a:pPr>
            <a:r>
              <a:rPr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 principal objetivo da Brand Persona é gerar engajamento e aproximar os valores dos clientes aos valores da marca, através da comunicação.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"/>
              <a:buChar char="●"/>
            </a:pPr>
            <a:r>
              <a:rPr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Diferente da Buyer persona (persona do consumidor), a Brand persona está focada naquilo que a marca quer passar como valor e na sua forma de comunicar.</a:t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6" name="Google Shape;416;p8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8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8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8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 txBox="1"/>
          <p:nvPr/>
        </p:nvSpPr>
        <p:spPr>
          <a:xfrm>
            <a:off x="678538" y="1171475"/>
            <a:ext cx="40188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ubik Black"/>
                <a:ea typeface="Rubik Black"/>
                <a:cs typeface="Rubik Black"/>
                <a:sym typeface="Rubik Black"/>
              </a:rPr>
              <a:t>IDENTIDADE</a:t>
            </a:r>
            <a:r>
              <a:rPr lang="pt-BR">
                <a:latin typeface="Rubik"/>
                <a:ea typeface="Rubik"/>
                <a:cs typeface="Rubik"/>
                <a:sym typeface="Rubik"/>
              </a:rPr>
              <a:t>  | quem eu sou?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ubik Black"/>
                <a:ea typeface="Rubik Black"/>
                <a:cs typeface="Rubik Black"/>
                <a:sym typeface="Rubik Black"/>
              </a:rPr>
              <a:t>O QUE É IMPORTANTE?</a:t>
            </a:r>
            <a:endParaRPr sz="1200"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ubik"/>
                <a:ea typeface="Rubik"/>
                <a:cs typeface="Rubik"/>
                <a:sym typeface="Rubik"/>
              </a:rPr>
              <a:t>Entender o histórico do cliente, suas motivações, seu background, como ele se comporta, o que ele pensa, como age. Com essas informações, as propostas ficam muito mais assertivas e corremos menos riscos.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81"/>
          <p:cNvSpPr txBox="1"/>
          <p:nvPr/>
        </p:nvSpPr>
        <p:spPr>
          <a:xfrm>
            <a:off x="4903864" y="1171475"/>
            <a:ext cx="4018800" cy="29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ubik Black"/>
                <a:ea typeface="Rubik Black"/>
                <a:cs typeface="Rubik Black"/>
                <a:sym typeface="Rubik Black"/>
              </a:rPr>
              <a:t>PÚBLICO</a:t>
            </a:r>
            <a:r>
              <a:rPr lang="pt-BR">
                <a:latin typeface="Rubik"/>
                <a:ea typeface="Rubik"/>
                <a:cs typeface="Rubik"/>
                <a:sym typeface="Rubik"/>
              </a:rPr>
              <a:t> | com quem eu falo?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O QUE É IMPORTANTE?</a:t>
            </a:r>
            <a:endParaRPr sz="12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Entender as dores, as motivações, os princípios, os valores e os interesses de quem vai receber nosso conteúdo. Sem essas informações não será possível exercitar a empatia com o público e se comunicar bem.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26" name="Google Shape;426;p8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8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8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8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2"/>
          <p:cNvSpPr/>
          <p:nvPr/>
        </p:nvSpPr>
        <p:spPr>
          <a:xfrm>
            <a:off x="4145725" y="716850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82"/>
          <p:cNvSpPr txBox="1"/>
          <p:nvPr/>
        </p:nvSpPr>
        <p:spPr>
          <a:xfrm>
            <a:off x="785550" y="394650"/>
            <a:ext cx="5103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BRAND PERSONA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36" name="Google Shape;436;p82"/>
          <p:cNvSpPr/>
          <p:nvPr/>
        </p:nvSpPr>
        <p:spPr>
          <a:xfrm>
            <a:off x="3132750" y="2275887"/>
            <a:ext cx="53400" cy="24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82"/>
          <p:cNvSpPr/>
          <p:nvPr/>
        </p:nvSpPr>
        <p:spPr>
          <a:xfrm flipH="1">
            <a:off x="5957913" y="2275887"/>
            <a:ext cx="53400" cy="2454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82"/>
          <p:cNvSpPr txBox="1"/>
          <p:nvPr/>
        </p:nvSpPr>
        <p:spPr>
          <a:xfrm>
            <a:off x="331727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Adriana é uma mulher moderna, fisioterapeuta de 35 anos, que tem orgulho de sua profissão, mas não se limita aos conhecimentos do cânone acadêmico. Ela se interessa pelas questões energéticas, quânticas e espirituais e que o místico também têm explicações científicas. Mãe de dois filhos - um de 14 e outro de 3 anos - ela está em seu segundo casamento e já tem uma vida estável. Para conquistar essa vida financeira e emocionalmente estável ela também busca muito o autoconhecimento e estuda questões da psicologia.</a:t>
            </a:r>
            <a:endParaRPr sz="1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82"/>
          <p:cNvSpPr txBox="1"/>
          <p:nvPr/>
        </p:nvSpPr>
        <p:spPr>
          <a:xfrm>
            <a:off x="49212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é uma figura de gênero masculino que se comporta como um menino, com personalidade vibrante, animada e divertida, sempre disposto a te acompanhar, seja para um almocinho rápido ou uma refeição de família.</a:t>
            </a:r>
            <a:endParaRPr sz="1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Ora brincalhão, ora amigo, ora um perfeito cavalheiro, ele sempre vai saber se portar de acordo com cada situação, tornando-se a companhia perfeita para qualquer momento.</a:t>
            </a:r>
            <a:endParaRPr sz="1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82"/>
          <p:cNvSpPr txBox="1"/>
          <p:nvPr/>
        </p:nvSpPr>
        <p:spPr>
          <a:xfrm>
            <a:off x="614242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Argos é um chef/sommelier experiente, de 45 anos. É profundamente apaixonado pela gastronomia, pelas cervejas e pela harmonização entre pratos e bebidas e isso transparece em sua postura, suas ações e sua fala:  sempre carregada de profunda admiração, emoção, e respeito por seus  ingredientes, pela cozinha e por sua profissão.</a:t>
            </a:r>
            <a:b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Para ele, não basta apenas citar os ingredientes utilizados, é preciso descrever as sensações que a interação entre os temperos e as combinações de ingredientes e bebidas podem provocar.</a:t>
            </a:r>
            <a:endParaRPr sz="1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82"/>
          <p:cNvPicPr preferRelativeResize="0"/>
          <p:nvPr/>
        </p:nvPicPr>
        <p:blipFill rotWithShape="1">
          <a:blip r:embed="rId3">
            <a:alphaModFix/>
          </a:blip>
          <a:srcRect b="70668" l="0" r="0" t="8561"/>
          <a:stretch/>
        </p:blipFill>
        <p:spPr>
          <a:xfrm>
            <a:off x="492125" y="1319824"/>
            <a:ext cx="2509500" cy="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2"/>
          <p:cNvPicPr preferRelativeResize="0"/>
          <p:nvPr/>
        </p:nvPicPr>
        <p:blipFill rotWithShape="1">
          <a:blip r:embed="rId4">
            <a:alphaModFix/>
          </a:blip>
          <a:srcRect b="41171" l="20847" r="47451" t="44155"/>
          <a:stretch/>
        </p:blipFill>
        <p:spPr>
          <a:xfrm>
            <a:off x="3317288" y="1319825"/>
            <a:ext cx="2509476" cy="7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2"/>
          <p:cNvPicPr preferRelativeResize="0"/>
          <p:nvPr/>
        </p:nvPicPr>
        <p:blipFill rotWithShape="1">
          <a:blip r:embed="rId5">
            <a:alphaModFix/>
          </a:blip>
          <a:srcRect b="34565" l="24458" r="3754" t="25787"/>
          <a:stretch/>
        </p:blipFill>
        <p:spPr>
          <a:xfrm>
            <a:off x="6142413" y="1319825"/>
            <a:ext cx="2509475" cy="7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2400"/>
            <a:ext cx="586782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8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8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8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8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84"/>
          <p:cNvPicPr preferRelativeResize="0"/>
          <p:nvPr/>
        </p:nvPicPr>
        <p:blipFill rotWithShape="1">
          <a:blip r:embed="rId3">
            <a:alphaModFix/>
          </a:blip>
          <a:srcRect b="0" l="0" r="0" t="5222"/>
          <a:stretch/>
        </p:blipFill>
        <p:spPr>
          <a:xfrm>
            <a:off x="1728525" y="278812"/>
            <a:ext cx="5686951" cy="4585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8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8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8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8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5"/>
          <p:cNvPicPr preferRelativeResize="0"/>
          <p:nvPr/>
        </p:nvPicPr>
        <p:blipFill rotWithShape="1">
          <a:blip r:embed="rId3">
            <a:alphaModFix/>
          </a:blip>
          <a:srcRect b="0" l="0" r="0" t="4671"/>
          <a:stretch/>
        </p:blipFill>
        <p:spPr>
          <a:xfrm>
            <a:off x="957650" y="755150"/>
            <a:ext cx="7228701" cy="36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7" name="Google Shape;467;p8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8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8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85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45" y="1211025"/>
            <a:ext cx="4123525" cy="3024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746" y="1211025"/>
            <a:ext cx="4054122" cy="3024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77" name="Google Shape;477;p8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8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8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8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50" y="1068675"/>
            <a:ext cx="4151452" cy="3064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156" y="1068675"/>
            <a:ext cx="4269319" cy="3064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7" name="Google Shape;487;p8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8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8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8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304800"/>
            <a:ext cx="6421700" cy="4468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8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8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8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88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50" y="152400"/>
            <a:ext cx="2723188" cy="48387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650" y="2674411"/>
            <a:ext cx="3789473" cy="23588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650" y="96794"/>
            <a:ext cx="3789473" cy="25195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971550"/>
            <a:ext cx="4210050" cy="32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6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6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6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6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0"/>
          <p:cNvSpPr txBox="1"/>
          <p:nvPr/>
        </p:nvSpPr>
        <p:spPr>
          <a:xfrm>
            <a:off x="1663375" y="2506370"/>
            <a:ext cx="5813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Montserrat"/>
              <a:buNone/>
            </a:pPr>
            <a:r>
              <a:rPr b="1" i="0" lang="pt-BR" sz="53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PÚBLICO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2" name="Google Shape;512;p90"/>
          <p:cNvSpPr txBox="1"/>
          <p:nvPr/>
        </p:nvSpPr>
        <p:spPr>
          <a:xfrm>
            <a:off x="2289000" y="3424300"/>
            <a:ext cx="45372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(personas de </a:t>
            </a:r>
            <a:r>
              <a:rPr b="1" lang="pt-BR" sz="1600">
                <a:latin typeface="Rubik"/>
                <a:ea typeface="Rubik"/>
                <a:cs typeface="Rubik"/>
                <a:sym typeface="Rubik"/>
              </a:rPr>
              <a:t>clientes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13" name="Google Shape;513;p9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9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9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9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/>
          <p:nvPr/>
        </p:nvSpPr>
        <p:spPr>
          <a:xfrm>
            <a:off x="4145725" y="716850"/>
            <a:ext cx="1119900" cy="3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91"/>
          <p:cNvSpPr txBox="1"/>
          <p:nvPr/>
        </p:nvSpPr>
        <p:spPr>
          <a:xfrm>
            <a:off x="785550" y="394650"/>
            <a:ext cx="5103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Rubik Black"/>
                <a:ea typeface="Rubik Black"/>
                <a:cs typeface="Rubik Black"/>
                <a:sym typeface="Rubik Black"/>
              </a:rPr>
              <a:t>CLIENT PERSONA</a:t>
            </a:r>
            <a:endParaRPr sz="360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23" name="Google Shape;523;p91"/>
          <p:cNvSpPr/>
          <p:nvPr/>
        </p:nvSpPr>
        <p:spPr>
          <a:xfrm>
            <a:off x="3104375" y="1813950"/>
            <a:ext cx="53400" cy="240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91"/>
          <p:cNvSpPr/>
          <p:nvPr/>
        </p:nvSpPr>
        <p:spPr>
          <a:xfrm flipH="1">
            <a:off x="5929525" y="1813950"/>
            <a:ext cx="53400" cy="240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91"/>
          <p:cNvSpPr txBox="1"/>
          <p:nvPr/>
        </p:nvSpPr>
        <p:spPr>
          <a:xfrm>
            <a:off x="331727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Juliana e Bruno têm, respectivamente, 20 e 19 anos. Dividem um apartamento e fazem todas as compras de casa juntos a cada 15 dias. Eles são colegas que se conheceram na faculdade e estão descobrindo como é morar e fazer compras longe de casa. Buscam no google e nas redes sociais as informações mais básicas sobre o preparo de alimentos e são fortemente influenciados por propagandas no Facebook.</a:t>
            </a:r>
            <a:endParaRPr sz="1000"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6" name="Google Shape;526;p91"/>
          <p:cNvSpPr txBox="1"/>
          <p:nvPr/>
        </p:nvSpPr>
        <p:spPr>
          <a:xfrm>
            <a:off x="49212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Dona Odete tem 58 anos, há 35 é a principal responsável pela alimentação dos filhos, do marido e, agora, do primeiro neto. É ela quem faz a lista do supermercado e decide o que preparar no almoço. Ela tem uma marca preferida, mas na hora de escolher está sempre atenta ao custo-benefício, volta e meia ela arrisca e testa um arroz diferente. Quando dá certo, ela busca no Facebook e elogia!</a:t>
            </a:r>
            <a:endParaRPr sz="1000"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7" name="Google Shape;527;p91"/>
          <p:cNvSpPr txBox="1"/>
          <p:nvPr/>
        </p:nvSpPr>
        <p:spPr>
          <a:xfrm>
            <a:off x="6142425" y="2005275"/>
            <a:ext cx="2509500" cy="2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000"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Gabriel tem 28 anos, trabalha com contabilidade e faz mestrado. Tem um poder aquisitivo maior e uma rotina padronizada, com horários específicos nos finais de semana para a preparação de toda a alimentação da semana. Ele só consome alimentos integrais e busca, dentre estes, os melhor relação custo-benefício, considerando também qualidade e tempo de preparo.</a:t>
            </a:r>
            <a:endParaRPr sz="1000"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 b="65868" l="1486" r="48455" t="8994"/>
          <a:stretch/>
        </p:blipFill>
        <p:spPr>
          <a:xfrm>
            <a:off x="6142475" y="1319825"/>
            <a:ext cx="2509475" cy="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 b="51608" l="0" r="0" t="16609"/>
          <a:stretch/>
        </p:blipFill>
        <p:spPr>
          <a:xfrm>
            <a:off x="3317325" y="1319825"/>
            <a:ext cx="2452800" cy="7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91"/>
          <p:cNvPicPr preferRelativeResize="0"/>
          <p:nvPr/>
        </p:nvPicPr>
        <p:blipFill rotWithShape="1">
          <a:blip r:embed="rId5">
            <a:alphaModFix/>
          </a:blip>
          <a:srcRect b="31491" l="0" r="0" t="21910"/>
          <a:stretch/>
        </p:blipFill>
        <p:spPr>
          <a:xfrm>
            <a:off x="492125" y="1319824"/>
            <a:ext cx="2509500" cy="77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9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9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9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9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175" y="-162500"/>
            <a:ext cx="6860351" cy="59110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9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9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9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3" name="Google Shape;543;p9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88" y="0"/>
            <a:ext cx="7432222" cy="530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9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9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9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9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688" y="152400"/>
            <a:ext cx="3954631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9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9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9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9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725" y="390975"/>
            <a:ext cx="7211448" cy="406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9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9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9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95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963" y="79750"/>
            <a:ext cx="3629027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6" name="Google Shape;576;p9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9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9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9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7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900" y="128475"/>
            <a:ext cx="6412200" cy="446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9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9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9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9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18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99"/>
          <p:cNvGrpSpPr/>
          <p:nvPr/>
        </p:nvGrpSpPr>
        <p:grpSpPr>
          <a:xfrm>
            <a:off x="0" y="-6900"/>
            <a:ext cx="9144001" cy="5150401"/>
            <a:chOff x="0" y="-6900"/>
            <a:chExt cx="9144001" cy="5150401"/>
          </a:xfrm>
        </p:grpSpPr>
        <p:pic>
          <p:nvPicPr>
            <p:cNvPr id="600" name="Google Shape;600;p99"/>
            <p:cNvPicPr preferRelativeResize="0"/>
            <p:nvPr/>
          </p:nvPicPr>
          <p:blipFill rotWithShape="1">
            <a:blip r:embed="rId3">
              <a:alphaModFix/>
            </a:blip>
            <a:srcRect b="33051" l="0" r="0" t="9427"/>
            <a:stretch/>
          </p:blipFill>
          <p:spPr>
            <a:xfrm>
              <a:off x="0" y="0"/>
              <a:ext cx="9144001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99"/>
            <p:cNvSpPr/>
            <p:nvPr/>
          </p:nvSpPr>
          <p:spPr>
            <a:xfrm>
              <a:off x="0" y="-6900"/>
              <a:ext cx="9144000" cy="5143500"/>
            </a:xfrm>
            <a:prstGeom prst="rect">
              <a:avLst/>
            </a:prstGeom>
            <a:solidFill>
              <a:srgbClr val="000000">
                <a:alpha val="497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99"/>
          <p:cNvSpPr/>
          <p:nvPr/>
        </p:nvSpPr>
        <p:spPr>
          <a:xfrm>
            <a:off x="2025263" y="1158375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9"/>
          <p:cNvSpPr txBox="1"/>
          <p:nvPr/>
        </p:nvSpPr>
        <p:spPr>
          <a:xfrm>
            <a:off x="-205312" y="299600"/>
            <a:ext cx="3287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STALKER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</a:t>
            </a:r>
            <a:endParaRPr sz="36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 txBox="1"/>
          <p:nvPr/>
        </p:nvSpPr>
        <p:spPr>
          <a:xfrm>
            <a:off x="884400" y="527150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Psicologia Cognitiva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estuda a cognição, ou seja, a função responsável pela aquisição do reconhecimento através de alguns processos, a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memória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a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atenção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e a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percepção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. </a:t>
            </a:r>
            <a:endParaRPr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 uma maneira resumida, seria como o cérebro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percebe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aprende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recorda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pensa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sobre toda </a:t>
            </a: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informação captada</a:t>
            </a:r>
            <a:r>
              <a:rPr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.</a:t>
            </a:r>
            <a:endParaRPr b="1" sz="25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64" name="Google Shape;264;p6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6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6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6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75" y="2324638"/>
            <a:ext cx="4271401" cy="273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575" y="80788"/>
            <a:ext cx="4271400" cy="21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00"/>
          <p:cNvSpPr/>
          <p:nvPr/>
        </p:nvSpPr>
        <p:spPr>
          <a:xfrm>
            <a:off x="1742375" y="1253425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/>
        </p:nvSpPr>
        <p:spPr>
          <a:xfrm>
            <a:off x="166625" y="394650"/>
            <a:ext cx="2600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RECLAME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AQUI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612" name="Google Shape;612;p10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10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10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10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325" y="164575"/>
            <a:ext cx="5106150" cy="481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01"/>
          <p:cNvSpPr txBox="1"/>
          <p:nvPr/>
        </p:nvSpPr>
        <p:spPr>
          <a:xfrm>
            <a:off x="195900" y="2101574"/>
            <a:ext cx="246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TWITTER _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101"/>
          <p:cNvSpPr txBox="1"/>
          <p:nvPr/>
        </p:nvSpPr>
        <p:spPr>
          <a:xfrm>
            <a:off x="195908" y="2963271"/>
            <a:ext cx="246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FACEBOOK _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TIKTOK_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PINTEREST_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101"/>
          <p:cNvSpPr txBox="1"/>
          <p:nvPr/>
        </p:nvSpPr>
        <p:spPr>
          <a:xfrm>
            <a:off x="195917" y="2532417"/>
            <a:ext cx="246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INSTAGRAM _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101"/>
          <p:cNvSpPr/>
          <p:nvPr/>
        </p:nvSpPr>
        <p:spPr>
          <a:xfrm>
            <a:off x="1540825" y="1253425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1"/>
          <p:cNvSpPr txBox="1"/>
          <p:nvPr/>
        </p:nvSpPr>
        <p:spPr>
          <a:xfrm>
            <a:off x="412000" y="394650"/>
            <a:ext cx="23553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NATIVE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SEARCH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626" name="Google Shape;626;p10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10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10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10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2"/>
          <p:cNvSpPr/>
          <p:nvPr/>
        </p:nvSpPr>
        <p:spPr>
          <a:xfrm>
            <a:off x="1539425" y="1158375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02"/>
          <p:cNvSpPr txBox="1"/>
          <p:nvPr/>
        </p:nvSpPr>
        <p:spPr>
          <a:xfrm>
            <a:off x="-614950" y="299600"/>
            <a:ext cx="3287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PAI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GOOGLE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50" y="3491975"/>
            <a:ext cx="3586575" cy="154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102" y="141325"/>
            <a:ext cx="3971601" cy="4742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8" name="Google Shape;63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150" y="1715701"/>
            <a:ext cx="3940756" cy="154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3"/>
          <p:cNvSpPr/>
          <p:nvPr/>
        </p:nvSpPr>
        <p:spPr>
          <a:xfrm>
            <a:off x="3317050" y="625200"/>
            <a:ext cx="1119900" cy="375000"/>
          </a:xfrm>
          <a:prstGeom prst="rect">
            <a:avLst/>
          </a:prstGeom>
          <a:solidFill>
            <a:srgbClr val="E204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03"/>
          <p:cNvSpPr txBox="1"/>
          <p:nvPr/>
        </p:nvSpPr>
        <p:spPr>
          <a:xfrm>
            <a:off x="-614950" y="299600"/>
            <a:ext cx="4982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 Black"/>
                <a:ea typeface="Montserrat Black"/>
                <a:cs typeface="Montserrat Black"/>
                <a:sym typeface="Montserrat Black"/>
              </a:rPr>
              <a:t>GOOGLE TRENDS</a:t>
            </a:r>
            <a:endParaRPr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45" name="Google Shape;64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550" y="1051400"/>
            <a:ext cx="7466394" cy="37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ubik"/>
                <a:ea typeface="Rubik"/>
                <a:cs typeface="Rubik"/>
                <a:sym typeface="Rubik"/>
              </a:rPr>
              <a:t>CRIAR PERSONA DO PÚBLICO (USUÁRIO)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2" name="Google Shape;652;p104"/>
          <p:cNvSpPr txBox="1"/>
          <p:nvPr/>
        </p:nvSpPr>
        <p:spPr>
          <a:xfrm>
            <a:off x="1275330" y="1130105"/>
            <a:ext cx="5639100" cy="3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NOME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IDADE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ESCOLARIDADE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PROFISSÃO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CLASSE SOCIAL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LOCALIDADE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PERSONALIDADE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ESTILO DE VIDA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GOSTOS PESSOAIS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 QUE BUSCA NA VIDA?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MARCAS QUE USA NO DIA A DIA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VALORES MORAIS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MOTIVADORES DE COMPRA 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MOTIVADORES DE FIDELIZAÇÃO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MOTIVADORES DE TROCA DE MARCA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QUAL A DOR PRINCIPAL?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</a:pPr>
            <a:r>
              <a:rPr b="1" lang="pt-BR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ONDE ACESSA A INTERNET?</a:t>
            </a:r>
            <a:endParaRPr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05"/>
          <p:cNvSpPr txBox="1"/>
          <p:nvPr>
            <p:ph type="title"/>
          </p:nvPr>
        </p:nvSpPr>
        <p:spPr>
          <a:xfrm>
            <a:off x="1564650" y="0"/>
            <a:ext cx="60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latin typeface="Rubik"/>
                <a:ea typeface="Rubik"/>
                <a:cs typeface="Rubik"/>
                <a:sym typeface="Rubik"/>
              </a:rPr>
              <a:t>SITE QUE AJUDA A CRIAR PERSONA: geradordepersonas.com.br</a:t>
            </a:r>
            <a:endParaRPr sz="15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59" name="Google Shape;65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5" y="407325"/>
            <a:ext cx="8143273" cy="427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6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0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667" name="Google Shape;667;p10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106"/>
          <p:cNvSpPr txBox="1"/>
          <p:nvPr/>
        </p:nvSpPr>
        <p:spPr>
          <a:xfrm>
            <a:off x="414800" y="1595050"/>
            <a:ext cx="66762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IDENTIFICAÇÃO DE NECESSIDADES DOS USUÁRIOS E REQUISITOS</a:t>
            </a:r>
            <a:endParaRPr b="1" sz="35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69" name="Google Shape;669;p106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7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Os </a:t>
            </a: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requisitos</a:t>
            </a: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do usuário se referem tanto aos objetivos dos usuários que o produto deve apoiar, como características e atributos que um produto deve ter ou de que maneira deve se comportar, do ponto de vista do usuário (Courage e Baxter, 2005).</a:t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 COMO LEVANTAMOS OS REQUISITOS DOS USUÁRIOS? 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5" name="Google Shape;675;p10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0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0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10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8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Os </a:t>
            </a: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requisitos</a:t>
            </a: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do usuário se referem tanto aos objetivos dos usuários que o produto deve apoiar, como características e atributos que um produto deve ter ou de que maneira deve se comportar, do ponto de vista do usuário (Courage e Baxter, 2005).</a:t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 COMO LEVANTAMOS OS REQUISITOS DOS USUÁRIOS?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00"/>
                </a:highlight>
                <a:latin typeface="Rubik"/>
                <a:ea typeface="Rubik"/>
                <a:cs typeface="Rubik"/>
                <a:sym typeface="Rubik"/>
              </a:rPr>
              <a:t>COLETANDO DADOS!!!! </a:t>
            </a:r>
            <a:endParaRPr b="1" sz="2700">
              <a:solidFill>
                <a:srgbClr val="292929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84" name="Google Shape;684;p10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10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10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108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9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Quatro pontos principais envolvidos na coleta de dados:</a:t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Rubik"/>
              <a:buAutoNum type="arabicPeriod"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definição dos objetivos da coleta de dados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Rubik"/>
              <a:buAutoNum type="arabicPeriod"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relacionamento com participantes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Rubik"/>
              <a:buAutoNum type="arabicPeriod"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triangulação 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Rubik"/>
              <a:buAutoNum type="arabicPeriod"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estudos-piloto.</a:t>
            </a:r>
            <a:endParaRPr b="1" sz="2700">
              <a:solidFill>
                <a:srgbClr val="292929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93" name="Google Shape;693;p10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10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10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109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5"/>
          <p:cNvSpPr txBox="1"/>
          <p:nvPr/>
        </p:nvSpPr>
        <p:spPr>
          <a:xfrm>
            <a:off x="884400" y="441625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PROCESSOS FUNDAMENTAIS</a:t>
            </a:r>
            <a:br>
              <a:rPr b="1" lang="pt-BR" sz="25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endParaRPr b="1"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PERCEPÇÃO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visão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olfato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tato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paladar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audição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-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temporal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e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espacial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ATENÇÃO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(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voluntária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involuntária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seletiva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AutoNum type="arabicPeriod"/>
            </a:pP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MEMÓRIA 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(curto prazo, longo prazo, rede associativa)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73" name="Google Shape;273;p6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6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6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65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0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Rubik"/>
              <a:buAutoNum type="arabicPeriod"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definição dos objetivos da coleta de dados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Podemos querer identificar como a tecnologia se encaixa no quotidiano de um grupo de pessoas; quais dificuldades elas encontram no seu dia a dia que podem ser reduzidas com a introdução de novas tecnologias; qual dentre duas ou mais alternativas de design melhor satisfaz os desejos de uma classe de usuários, entre outras questões. 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Os </a:t>
            </a:r>
            <a:r>
              <a:rPr b="1" lang="pt-BR" sz="1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objetivos da coleta de dados </a:t>
            </a:r>
            <a:r>
              <a:rPr lang="pt-BR" sz="1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determinam quais dados devem ser coletados e quais técnicas de coleta de dados podem ser utilizadas. 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Portanto, o primeiro passo para a coleta de dados é definir clara e concisamente os seus objetivos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02" name="Google Shape;702;p11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11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11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11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1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2. relacionamento com participantes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os participantes que fornecerão os dados devem ser informados sobre esses objetivos e consentir com a sua coleta, com as condições de privacidade e anonimato previstas, com a forma como os dados serão utilizados, por quem e para quê.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Esse esclarecimento ajuda a formar um relacionamento profissional entre as partes, bem como assegurar aos participantes o uso adequado das informações que eles forneçam. Em geral, a autorização dos participantes é obtida através da assinatura de um formulário de consentimento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11" name="Google Shape;711;p11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11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11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11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2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3. triangulação 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é uma estratégia de utilizar mais do que uma técnica de coleta ou análise de dados para obter diferentes perspectivas e confirmar as descobertas, permitindo obter resultados mais rigorosos e válidos.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Por exemplo, uma estratégia de triangulação envolve utilizar </a:t>
            </a:r>
            <a:r>
              <a:rPr b="1"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observação</a:t>
            </a: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para entender o </a:t>
            </a:r>
            <a:r>
              <a:rPr b="1"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contexto de realização das tarefas</a:t>
            </a:r>
            <a:r>
              <a:rPr lang="pt-BR" sz="18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realizar entrevistas para endereçar grupos de usuários específicos e distribuir questionários para alcançar uma população mais ampla, além de realizar grupos de foco para obter uma visão de consenso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20" name="Google Shape;720;p11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11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1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11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3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4. estudos-piloto.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é uma pequena prévia do estudo principal, com o objetivo de assegurar que o estudo é viável e permitirá coletar os dados desejados e realizar as análises planejadas. O estudo-piloto permite avaliar o material elaborado, como, por exemplo, avaliar se as perguntas de uma entrevista ou de um questionário estão confusas.</a:t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29" name="Google Shape;729;p11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11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11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11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4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Quais dados coletar?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 atividade mais essencial no desenvolvimento de um produto de qualidade é entender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quem são seus usuários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(reais ou potenciais) e de que eles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precisam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documentando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o que tivermos aprendido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-"/>
            </a:pP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dados demográficos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idade, sexo, status socioeconômico; 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-"/>
            </a:pP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experiência no cargo que ocupa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cargo atual, experiência nesse cargo, tempo na empresa, responsabilidades, trabalhos e cargos anteriores, plano de carreira;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-"/>
            </a:pP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informações sobre a empresa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tamanho da empresa, área de atuação;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-"/>
            </a:pP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educação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grau de instrução, área de formação, cursos realizados, alfabetismo. O quão bem o usuário lê? Ele tem difi culdade com informação impressa? Tem experiência com textos complexos? Está disposto a ler texto ao utilizar produtos como o que está sendo projetado? Prefere aprender com outras pessoas? Prefere aprender fazendo?; 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38" name="Google Shape;738;p11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11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11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11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5"/>
          <p:cNvSpPr txBox="1"/>
          <p:nvPr/>
        </p:nvSpPr>
        <p:spPr>
          <a:xfrm>
            <a:off x="872200" y="14660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Quais dados coletar?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tecnologia disponível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hardware (tamanho e resolução do monitor, velocidade do processamento etc.), software e outras ferramentas aos quais tem acesso;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treinamento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o quanto o usuário valoriza treinamento? Prefere um estilo de aprendizado visual, auditivo ou outro? Pode investir tempo aprendendo a utilizar o produto em questão?; 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atitudes e valores: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preferências de produto, medo de tecnologia etc. O usuário costuma assumir riscos e explorar novas formas de fazer o mesmo trabalho? Ou evita novas experiências, preferindo caminhos já percorridos e testados? Ou prefere que alguém lhes mostre cada passo de uma nova tarefa sendo aprendida?;   </a:t>
            </a: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objetivos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quais são os principais objetivos dos usuário? Como eles são alcançados atualmente?; 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tarefas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quais são as tarefas do usuário que precisam ser apoiadas? Quais dessas são consideradas primárias, e quais são secundárias? Há quanto tempo realiza essas tarefas? São tarefas frequentes ou infrequentes?;  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gravidade dos erros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em geral, as possíveis consequências dos erros de um usuário;  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motivação para o trabalho: o usuário se limita a cumprir a carga horária ou trabalha além do expediente, por prazer? Gosta da interação social no local de trabalho? Tem ambição de ser promovido?; 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Rubik"/>
              <a:buChar char="-"/>
            </a:pPr>
            <a:r>
              <a:rPr b="1"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idiomas e jargões</a:t>
            </a:r>
            <a:r>
              <a:rPr lang="pt-BR" sz="12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: que idiomas o usuário conhece e utiliza fluentemente? Ele possui um jargão profissional particular, um vocabulário próprio da empresa, da sua atividade ou de algum grupo social relevante para o seu projeto?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47" name="Google Shape;747;p11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11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115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115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6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 quem coletar?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</a:b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Ao coletar dados sobre os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usuários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do sistema, é essencial encontrar fontes confiáveis, relevantes e representativas dos usuários e do seu trabalho. Caso contrário, não apenas os dados coletados serão de pouca utilidade, como também podem prejudicar seu produto.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O termo “usuário” geralmente diz respeito aos usuários finais, aqueles que são ou serão usuários diretos do seu produto, sejam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primários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que utilizam o produto regularmente, ou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secundários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que o utilizam ocasionalmente, por exemplo, em atividades de configuração eventuais. Além deles, pode ser importante traçar o perfil de outras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partes interessadas ( stakeholders)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que não utilizam o produto diretamente mas são afetados pelo seu uso, como, por exemplo, pessoas que devem receber informações ou artefatos resultantes do uso do produto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	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56" name="Google Shape;756;p11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11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11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9" name="Google Shape;759;p11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7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 quem coletar?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Para identificar as partes interessadas que podem fornecer informações relevantes ao projeto de um sistema, devemos descobrir: quem utilizará o sistema? Quem será afetado por ele? Quem é responsável por decidir quais objetivos o sistema deve apoiar e quais funcionalidades ele deve ter? Quem definiu os processos a serem apoiados pelo sistema?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Podemos buscar dados que nos ajudem a aprender sobre o produto através de diferentes fontes, tais como: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feedback dos usuários,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arquivos de log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análise competitiva 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e </a:t>
            </a:r>
            <a:r>
              <a:rPr b="1"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pesquisa em geral</a:t>
            </a:r>
            <a:r>
              <a:rPr lang="pt-BR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92929"/>
                </a:solidFill>
                <a:highlight>
                  <a:srgbClr val="FFFF00"/>
                </a:highlight>
                <a:latin typeface="Rubik"/>
                <a:ea typeface="Rubik"/>
                <a:cs typeface="Rubik"/>
                <a:sym typeface="Rubik"/>
              </a:rPr>
              <a:t>É importante definir uma visão inicial do que está em jogo: quem são os usuários, clientes e demais partes interessadas; quais seus objetivos e quais tarefas realizam para atingi-los. Essa visão permitirá escolher as técnicas de análise utilizadas ao longo do projeto.</a:t>
            </a:r>
            <a:endParaRPr b="1">
              <a:solidFill>
                <a:srgbClr val="292929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65" name="Google Shape;765;p11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11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11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11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8"/>
          <p:cNvSpPr txBox="1"/>
          <p:nvPr/>
        </p:nvSpPr>
        <p:spPr>
          <a:xfrm>
            <a:off x="884400" y="244350"/>
            <a:ext cx="7643400" cy="27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292929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Como coletar os dados?</a:t>
            </a:r>
            <a:endParaRPr b="1"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Dentre as técnicas utilizadas frequentemente para coletar dados e levantar os requisitos dos usuários, destacamos: </a:t>
            </a:r>
            <a:endParaRPr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entrevistas;  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grupos de foco;  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questionários; 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brainstorming de necessidades e desejos dos usuários;  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classificação de cartões (card sorting); 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estudos de campo; 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Rubik"/>
              <a:buChar char="●"/>
            </a:pP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investigação contextual. </a:t>
            </a:r>
            <a:endParaRPr b="1"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Essas técnicas podem ser caracterizadas quanto ao seu </a:t>
            </a: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objetivo</a:t>
            </a: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, suas </a:t>
            </a: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vantagens</a:t>
            </a: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 e o </a:t>
            </a:r>
            <a:r>
              <a:rPr b="1"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nível de esforço</a:t>
            </a:r>
            <a:r>
              <a:rPr lang="pt-BR">
                <a:solidFill>
                  <a:srgbClr val="292929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 necessário para sua aplicação</a:t>
            </a:r>
            <a:endParaRPr b="1">
              <a:solidFill>
                <a:srgbClr val="292929"/>
              </a:solidFill>
              <a:highlight>
                <a:srgbClr val="FFFF00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774" name="Google Shape;774;p11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1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1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118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637" y="166350"/>
            <a:ext cx="6755527" cy="466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11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11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11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119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6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84" name="Google Shape;284;p6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66"/>
          <p:cNvSpPr txBox="1"/>
          <p:nvPr/>
        </p:nvSpPr>
        <p:spPr>
          <a:xfrm>
            <a:off x="414800" y="1595050"/>
            <a:ext cx="6676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PSICOLOGIA COGNITIVA E MODELOS MENTAIS NA UX</a:t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6" name="Google Shape;286;p66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120"/>
          <p:cNvPicPr preferRelativeResize="0"/>
          <p:nvPr/>
        </p:nvPicPr>
        <p:blipFill rotWithShape="1">
          <a:blip r:embed="rId3">
            <a:alphaModFix/>
          </a:blip>
          <a:srcRect b="93224" l="0" r="0" t="0"/>
          <a:stretch/>
        </p:blipFill>
        <p:spPr>
          <a:xfrm>
            <a:off x="1356125" y="20275"/>
            <a:ext cx="6633251" cy="310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113" y="345350"/>
            <a:ext cx="6633262" cy="4798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Google Shape;793;p12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12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1"/>
          <p:cNvSpPr/>
          <p:nvPr/>
        </p:nvSpPr>
        <p:spPr>
          <a:xfrm>
            <a:off x="-144025" y="-61725"/>
            <a:ext cx="9402300" cy="52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25" y="179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12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802" name="Google Shape;802;p12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121"/>
          <p:cNvSpPr txBox="1"/>
          <p:nvPr/>
        </p:nvSpPr>
        <p:spPr>
          <a:xfrm>
            <a:off x="414800" y="1595050"/>
            <a:ext cx="667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JORNADA DE DECISÃO</a:t>
            </a:r>
            <a:endParaRPr b="1" sz="4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04" name="Google Shape;804;p121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9511775" y="1905675"/>
            <a:ext cx="642625" cy="6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e_-_Jornada_consumidor-01-01.png" id="809" name="Google Shape;809;p122"/>
          <p:cNvPicPr preferRelativeResize="0"/>
          <p:nvPr/>
        </p:nvPicPr>
        <p:blipFill rotWithShape="1">
          <a:blip r:embed="rId3">
            <a:alphaModFix/>
          </a:blip>
          <a:srcRect b="0" l="0" r="0" t="15225"/>
          <a:stretch/>
        </p:blipFill>
        <p:spPr>
          <a:xfrm>
            <a:off x="1864175" y="1287076"/>
            <a:ext cx="5415650" cy="324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0" name="Google Shape;810;p12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12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12" name="Google Shape;812;p122"/>
          <p:cNvSpPr txBox="1"/>
          <p:nvPr/>
        </p:nvSpPr>
        <p:spPr>
          <a:xfrm>
            <a:off x="243975" y="310675"/>
            <a:ext cx="667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JORNADA DE DECISÃO</a:t>
            </a:r>
            <a:endParaRPr b="1" sz="3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rnada-do-cliente.jpg" id="817" name="Google Shape;81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654783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rnada-do-cliente.jpg" id="822" name="Google Shape;822;p124"/>
          <p:cNvPicPr preferRelativeResize="0"/>
          <p:nvPr/>
        </p:nvPicPr>
        <p:blipFill rotWithShape="1">
          <a:blip r:embed="rId3">
            <a:alphaModFix/>
          </a:blip>
          <a:srcRect b="8887" l="0" r="0" t="15856"/>
          <a:stretch/>
        </p:blipFill>
        <p:spPr>
          <a:xfrm>
            <a:off x="15783" y="0"/>
            <a:ext cx="91124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rnada-do-cliente.jpg" id="827" name="Google Shape;827;p125"/>
          <p:cNvPicPr preferRelativeResize="0"/>
          <p:nvPr/>
        </p:nvPicPr>
        <p:blipFill rotWithShape="1">
          <a:blip r:embed="rId3">
            <a:alphaModFix/>
          </a:blip>
          <a:srcRect b="8887" l="0" r="0" t="15856"/>
          <a:stretch/>
        </p:blipFill>
        <p:spPr>
          <a:xfrm>
            <a:off x="15783" y="0"/>
            <a:ext cx="91124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5"/>
          <p:cNvSpPr txBox="1"/>
          <p:nvPr/>
        </p:nvSpPr>
        <p:spPr>
          <a:xfrm>
            <a:off x="342050" y="1243575"/>
            <a:ext cx="8614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FFFFFF"/>
                </a:solidFill>
                <a:highlight>
                  <a:srgbClr val="000000"/>
                </a:highlight>
                <a:latin typeface="Montserrat"/>
                <a:ea typeface="Montserrat"/>
                <a:cs typeface="Montserrat"/>
                <a:sym typeface="Montserrat"/>
              </a:rPr>
              <a:t>MUNDO DOS SONHOS</a:t>
            </a:r>
            <a:endParaRPr b="1" sz="9600">
              <a:solidFill>
                <a:srgbClr val="FFFFFF"/>
              </a:solidFill>
              <a:highlight>
                <a:srgbClr val="0000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26"/>
          <p:cNvSpPr/>
          <p:nvPr/>
        </p:nvSpPr>
        <p:spPr>
          <a:xfrm>
            <a:off x="1438975" y="1240700"/>
            <a:ext cx="1119900" cy="3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6"/>
          <p:cNvSpPr txBox="1"/>
          <p:nvPr/>
        </p:nvSpPr>
        <p:spPr>
          <a:xfrm>
            <a:off x="244550" y="394650"/>
            <a:ext cx="3821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aven Pro Black"/>
                <a:ea typeface="Maven Pro Black"/>
                <a:cs typeface="Maven Pro Black"/>
                <a:sym typeface="Maven Pro Black"/>
              </a:rPr>
              <a:t>JORNADA DO USUÁRIO</a:t>
            </a:r>
            <a:endParaRPr sz="360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836" name="Google Shape;836;p126"/>
          <p:cNvSpPr txBox="1"/>
          <p:nvPr/>
        </p:nvSpPr>
        <p:spPr>
          <a:xfrm>
            <a:off x="1393800" y="1977300"/>
            <a:ext cx="6356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aven Pro"/>
                <a:ea typeface="Maven Pro"/>
                <a:cs typeface="Maven Pro"/>
                <a:sym typeface="Maven Pro"/>
              </a:rPr>
              <a:t>JORNADA DO CLIENTE É OLHAR PARA O NEGÓCIO COM OS OLHOS DO CLIENTE, SUAS EMOÇÕES, INCERTEZAS E NECESSIDADES. 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Maven Pro"/>
                <a:ea typeface="Maven Pro"/>
                <a:cs typeface="Maven Pro"/>
                <a:sym typeface="Maven Pro"/>
              </a:rPr>
              <a:t>ENTENDER ESTES PONTOS É O PRIMEIRO PASSO PARA INOVAÇÃO.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837" name="Google Shape;837;p126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126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27"/>
          <p:cNvSpPr/>
          <p:nvPr/>
        </p:nvSpPr>
        <p:spPr>
          <a:xfrm>
            <a:off x="1438975" y="1240700"/>
            <a:ext cx="1119900" cy="3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27"/>
          <p:cNvSpPr txBox="1"/>
          <p:nvPr/>
        </p:nvSpPr>
        <p:spPr>
          <a:xfrm>
            <a:off x="244550" y="394650"/>
            <a:ext cx="3821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aven Pro Black"/>
                <a:ea typeface="Maven Pro Black"/>
                <a:cs typeface="Maven Pro Black"/>
                <a:sym typeface="Maven Pro Black"/>
              </a:rPr>
              <a:t>JORNADA DO USUÁRIO</a:t>
            </a:r>
            <a:endParaRPr sz="3600">
              <a:latin typeface="Maven Pro Black"/>
              <a:ea typeface="Maven Pro Black"/>
              <a:cs typeface="Maven Pro Black"/>
              <a:sym typeface="Maven Pr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846" name="Google Shape;846;p1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79" l="0" r="0" t="-2580"/>
          <a:stretch/>
        </p:blipFill>
        <p:spPr>
          <a:xfrm>
            <a:off x="1406275" y="1615700"/>
            <a:ext cx="5764800" cy="32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28"/>
          <p:cNvSpPr/>
          <p:nvPr/>
        </p:nvSpPr>
        <p:spPr>
          <a:xfrm>
            <a:off x="2500550" y="366000"/>
            <a:ext cx="3016500" cy="23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28"/>
          <p:cNvSpPr txBox="1"/>
          <p:nvPr/>
        </p:nvSpPr>
        <p:spPr>
          <a:xfrm>
            <a:off x="200050" y="-10800"/>
            <a:ext cx="61908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aven Pro Black"/>
                <a:ea typeface="Maven Pro Black"/>
                <a:cs typeface="Maven Pro Black"/>
                <a:sym typeface="Maven Pro Black"/>
              </a:rPr>
              <a:t>JORNADA DO USUÁRIO</a:t>
            </a:r>
            <a:endParaRPr sz="3600"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pic>
        <p:nvPicPr>
          <p:cNvPr id="854" name="Google Shape;85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48" y="745997"/>
            <a:ext cx="808672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6" y="836388"/>
            <a:ext cx="1812456" cy="18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29"/>
          <p:cNvSpPr txBox="1"/>
          <p:nvPr/>
        </p:nvSpPr>
        <p:spPr>
          <a:xfrm>
            <a:off x="460375" y="1344250"/>
            <a:ext cx="1666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JORNADA DO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CLIENTE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61" name="Google Shape;861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175" y="545350"/>
            <a:ext cx="6712022" cy="3674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2" name="Google Shape;862;p12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129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/>
        </p:nvSpPr>
        <p:spPr>
          <a:xfrm>
            <a:off x="872200" y="-152400"/>
            <a:ext cx="76311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“Modelo mental é o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nosso modelo conceitual particular da maneira como um objeto funciona, eventos acontecem ou pessoas se comportam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que resulta da nossa tendência de dar explicações para as coisas. Esses modelos são essenciais para nos ajudar a </a:t>
            </a:r>
            <a:r>
              <a:rPr b="1"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entender nossas experiências</a:t>
            </a: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prever reações de nossas ações e manipular ocorrências inesperadas. Nós baseamos nossos modelos no conhecimento que temos, real ou imaginário, ingênuo ou sofisticado.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Modelos mentais são sempre construídos de evidências fragmentadas, com um entendimento pobre do que está acontecendo, e com um tipo de psicologia ingênua que postula causas, mecanismos e relações mesmo quando elas não existem.”</a:t>
            </a: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pt-B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— Norman (do livro “The Design of Everyday Things, apud MARTINEZ 2003)</a:t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92" name="Google Shape;292;p6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6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67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67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6" y="836388"/>
            <a:ext cx="1812456" cy="18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30"/>
          <p:cNvSpPr txBox="1"/>
          <p:nvPr/>
        </p:nvSpPr>
        <p:spPr>
          <a:xfrm>
            <a:off x="460375" y="1344250"/>
            <a:ext cx="1666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JORNADA DO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CLIENTE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70" name="Google Shape;87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450" y="680250"/>
            <a:ext cx="6712027" cy="34186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Google Shape;871;p130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30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6" y="912588"/>
            <a:ext cx="1812456" cy="18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31"/>
          <p:cNvSpPr txBox="1"/>
          <p:nvPr/>
        </p:nvSpPr>
        <p:spPr>
          <a:xfrm>
            <a:off x="460375" y="1344250"/>
            <a:ext cx="1666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JTBD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JOB TO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Roboto Condensed"/>
                <a:ea typeface="Roboto Condensed"/>
                <a:cs typeface="Roboto Condensed"/>
                <a:sym typeface="Roboto Condensed"/>
              </a:rPr>
              <a:t>BE DONE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9" name="Google Shape;879;p131"/>
          <p:cNvSpPr/>
          <p:nvPr/>
        </p:nvSpPr>
        <p:spPr>
          <a:xfrm>
            <a:off x="2803200" y="1605755"/>
            <a:ext cx="2037900" cy="905400"/>
          </a:xfrm>
          <a:prstGeom prst="rightArrow">
            <a:avLst>
              <a:gd fmla="val 55257" name="adj1"/>
              <a:gd fmla="val 69741" name="adj2"/>
            </a:avLst>
          </a:prstGeom>
          <a:solidFill>
            <a:srgbClr val="E91E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31"/>
          <p:cNvSpPr/>
          <p:nvPr/>
        </p:nvSpPr>
        <p:spPr>
          <a:xfrm>
            <a:off x="5260758" y="1569180"/>
            <a:ext cx="2037900" cy="905400"/>
          </a:xfrm>
          <a:prstGeom prst="rightArrow">
            <a:avLst>
              <a:gd fmla="val 55257" name="adj1"/>
              <a:gd fmla="val 69741" name="adj2"/>
            </a:avLst>
          </a:prstGeom>
          <a:solidFill>
            <a:srgbClr val="E91E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31"/>
          <p:cNvSpPr/>
          <p:nvPr/>
        </p:nvSpPr>
        <p:spPr>
          <a:xfrm rot="10800000">
            <a:off x="5204483" y="3135968"/>
            <a:ext cx="2037900" cy="905400"/>
          </a:xfrm>
          <a:prstGeom prst="rightArrow">
            <a:avLst>
              <a:gd fmla="val 55257" name="adj1"/>
              <a:gd fmla="val 69741" name="adj2"/>
            </a:avLst>
          </a:prstGeom>
          <a:solidFill>
            <a:srgbClr val="1D5B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31"/>
          <p:cNvSpPr/>
          <p:nvPr/>
        </p:nvSpPr>
        <p:spPr>
          <a:xfrm rot="10800000">
            <a:off x="2638350" y="3059768"/>
            <a:ext cx="2037900" cy="905400"/>
          </a:xfrm>
          <a:prstGeom prst="rightArrow">
            <a:avLst>
              <a:gd fmla="val 55257" name="adj1"/>
              <a:gd fmla="val 69741" name="adj2"/>
            </a:avLst>
          </a:prstGeom>
          <a:solidFill>
            <a:srgbClr val="1D5B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31"/>
          <p:cNvSpPr txBox="1"/>
          <p:nvPr/>
        </p:nvSpPr>
        <p:spPr>
          <a:xfrm>
            <a:off x="2948800" y="1811600"/>
            <a:ext cx="1218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EMPURRA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4" name="Google Shape;884;p131"/>
          <p:cNvSpPr txBox="1"/>
          <p:nvPr/>
        </p:nvSpPr>
        <p:spPr>
          <a:xfrm>
            <a:off x="5669425" y="1775025"/>
            <a:ext cx="779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PUXA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131"/>
          <p:cNvSpPr txBox="1"/>
          <p:nvPr/>
        </p:nvSpPr>
        <p:spPr>
          <a:xfrm>
            <a:off x="3378800" y="3310700"/>
            <a:ext cx="1218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HÁBITOS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6" name="Google Shape;886;p131"/>
          <p:cNvSpPr txBox="1"/>
          <p:nvPr/>
        </p:nvSpPr>
        <p:spPr>
          <a:xfrm>
            <a:off x="5782275" y="3386913"/>
            <a:ext cx="1388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ANSIEDADES</a:t>
            </a:r>
            <a:endParaRPr sz="1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7" name="Google Shape;887;p131"/>
          <p:cNvSpPr txBox="1"/>
          <p:nvPr/>
        </p:nvSpPr>
        <p:spPr>
          <a:xfrm>
            <a:off x="2872400" y="2545763"/>
            <a:ext cx="1725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Problema com a solução existente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8" name="Google Shape;888;p131"/>
          <p:cNvSpPr txBox="1"/>
          <p:nvPr/>
        </p:nvSpPr>
        <p:spPr>
          <a:xfrm>
            <a:off x="5260750" y="2543013"/>
            <a:ext cx="1725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Benefícios da nova solução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9" name="Google Shape;889;p131"/>
          <p:cNvSpPr txBox="1"/>
          <p:nvPr/>
        </p:nvSpPr>
        <p:spPr>
          <a:xfrm>
            <a:off x="3101000" y="4160663"/>
            <a:ext cx="1725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Hábitos existentes e custos para a troca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0" name="Google Shape;890;p131"/>
          <p:cNvSpPr txBox="1"/>
          <p:nvPr/>
        </p:nvSpPr>
        <p:spPr>
          <a:xfrm>
            <a:off x="5565550" y="4157913"/>
            <a:ext cx="1725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Roboto Condensed"/>
                <a:ea typeface="Roboto Condensed"/>
                <a:cs typeface="Roboto Condensed"/>
                <a:sym typeface="Roboto Condensed"/>
              </a:rPr>
              <a:t>Preocupações com a nova solução</a:t>
            </a:r>
            <a:endParaRPr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1" name="Google Shape;891;p131"/>
          <p:cNvSpPr txBox="1"/>
          <p:nvPr/>
        </p:nvSpPr>
        <p:spPr>
          <a:xfrm rot="-5400000">
            <a:off x="1100188" y="2483025"/>
            <a:ext cx="2730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COMPORTAMENTO ANTERIOR</a:t>
            </a:r>
            <a:endParaRPr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2" name="Google Shape;892;p131"/>
          <p:cNvSpPr txBox="1"/>
          <p:nvPr/>
        </p:nvSpPr>
        <p:spPr>
          <a:xfrm rot="5400000">
            <a:off x="6376863" y="2710675"/>
            <a:ext cx="2730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NOVO COMPORTAMENTO</a:t>
            </a:r>
            <a:endParaRPr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93" name="Google Shape;893;p131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131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m relacionada" id="900" name="Google Shape;90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00" y="981375"/>
            <a:ext cx="8332402" cy="330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1" name="Google Shape;901;p132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132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950" y="396750"/>
            <a:ext cx="6657950" cy="400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133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133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4"/>
          <p:cNvSpPr/>
          <p:nvPr/>
        </p:nvSpPr>
        <p:spPr>
          <a:xfrm>
            <a:off x="478475" y="4081175"/>
            <a:ext cx="83700" cy="8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5" name="Google Shape;915;p134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134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17" name="Google Shape;9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225" y="56600"/>
            <a:ext cx="4051551" cy="460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135"/>
          <p:cNvPicPr preferRelativeResize="0"/>
          <p:nvPr/>
        </p:nvPicPr>
        <p:blipFill rotWithShape="1">
          <a:blip r:embed="rId5">
            <a:alphaModFix amt="33000"/>
          </a:blip>
          <a:srcRect b="0" l="16400" r="24776" t="0"/>
          <a:stretch/>
        </p:blipFill>
        <p:spPr>
          <a:xfrm>
            <a:off x="0" y="0"/>
            <a:ext cx="53788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9553" y="-524253"/>
            <a:ext cx="1435063" cy="4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750" y="-965400"/>
            <a:ext cx="679162" cy="67916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35"/>
          <p:cNvSpPr txBox="1"/>
          <p:nvPr/>
        </p:nvSpPr>
        <p:spPr>
          <a:xfrm>
            <a:off x="517075" y="2179200"/>
            <a:ext cx="4419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rgbClr val="FF5438"/>
                </a:solidFill>
                <a:latin typeface="Proxima Nova"/>
                <a:ea typeface="Proxima Nova"/>
                <a:cs typeface="Proxima Nova"/>
                <a:sym typeface="Proxima Nova"/>
              </a:rPr>
              <a:t>OBRIGADA.</a:t>
            </a:r>
            <a:endParaRPr b="1" sz="3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p135"/>
          <p:cNvSpPr txBox="1"/>
          <p:nvPr/>
        </p:nvSpPr>
        <p:spPr>
          <a:xfrm>
            <a:off x="581050" y="3868900"/>
            <a:ext cx="20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@nathmfernandes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135"/>
          <p:cNvSpPr txBox="1"/>
          <p:nvPr/>
        </p:nvSpPr>
        <p:spPr>
          <a:xfrm>
            <a:off x="5521550" y="3868900"/>
            <a:ext cx="32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nmfernandes@senacrs.com.br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135"/>
          <p:cNvSpPr txBox="1"/>
          <p:nvPr/>
        </p:nvSpPr>
        <p:spPr>
          <a:xfrm>
            <a:off x="2792450" y="3868900"/>
            <a:ext cx="27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@unisenacpelotas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551" y="237925"/>
            <a:ext cx="6273231" cy="437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6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6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68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68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9"/>
          <p:cNvSpPr txBox="1"/>
          <p:nvPr/>
        </p:nvSpPr>
        <p:spPr>
          <a:xfrm>
            <a:off x="845400" y="1265400"/>
            <a:ext cx="7453200" cy="26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3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MAS COMO MAPEAR MODELOS MENTAIS QUE SÃO INDIVIDUAIS PARA PROJETAR UMA BOA EXPERIÊNCIA DO USUÁRIO?</a:t>
            </a:r>
            <a:endParaRPr b="1" sz="33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92929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0" name="Google Shape;310;p69"/>
          <p:cNvSpPr txBox="1"/>
          <p:nvPr/>
        </p:nvSpPr>
        <p:spPr>
          <a:xfrm>
            <a:off x="6654475" y="2675600"/>
            <a:ext cx="70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69"/>
          <p:cNvPicPr preferRelativeResize="0"/>
          <p:nvPr/>
        </p:nvPicPr>
        <p:blipFill rotWithShape="1">
          <a:blip r:embed="rId3">
            <a:alphaModFix amt="26000"/>
          </a:blip>
          <a:srcRect b="0" l="-80799" r="0" t="0"/>
          <a:stretch/>
        </p:blipFill>
        <p:spPr>
          <a:xfrm>
            <a:off x="-155525" y="0"/>
            <a:ext cx="92995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6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6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69"/>
          <p:cNvCxnSpPr/>
          <p:nvPr/>
        </p:nvCxnSpPr>
        <p:spPr>
          <a:xfrm>
            <a:off x="29450" y="4770500"/>
            <a:ext cx="6723900" cy="0"/>
          </a:xfrm>
          <a:prstGeom prst="straightConnector1">
            <a:avLst/>
          </a:prstGeom>
          <a:noFill/>
          <a:ln cap="flat" cmpd="sng" w="9525">
            <a:solidFill>
              <a:srgbClr val="FF54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69"/>
          <p:cNvSpPr txBox="1"/>
          <p:nvPr/>
        </p:nvSpPr>
        <p:spPr>
          <a:xfrm>
            <a:off x="6920175" y="4535225"/>
            <a:ext cx="182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5438"/>
                </a:solidFill>
                <a:latin typeface="Maven Pro"/>
                <a:ea typeface="Maven Pro"/>
                <a:cs typeface="Maven Pro"/>
                <a:sym typeface="Maven Pro"/>
              </a:rPr>
              <a:t>Nathalia Fernandes</a:t>
            </a:r>
            <a:endParaRPr b="1" sz="1100">
              <a:solidFill>
                <a:srgbClr val="FF5438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